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12192000" cy="6858000"/>
  <p:embeddedFontLst>
    <p:embeddedFont>
      <p:font typeface="Red Hat Text Medium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Overpass Black"/>
      <p:bold r:id="rId45"/>
      <p:boldItalic r:id="rId46"/>
    </p:embeddedFont>
    <p:embeddedFont>
      <p:font typeface="Overpass"/>
      <p:regular r:id="rId47"/>
      <p:bold r:id="rId48"/>
      <p:italic r:id="rId49"/>
      <p:boldItalic r:id="rId50"/>
    </p:embeddedFont>
    <p:embeddedFont>
      <p:font typeface="Quattrocento Sans"/>
      <p:regular r:id="rId51"/>
      <p:bold r:id="rId52"/>
      <p:italic r:id="rId53"/>
      <p:boldItalic r:id="rId54"/>
    </p:embeddedFont>
    <p:embeddedFont>
      <p:font typeface="Red Hat Display"/>
      <p:regular r:id="rId55"/>
      <p:bold r:id="rId56"/>
      <p:italic r:id="rId57"/>
      <p:boldItalic r:id="rId58"/>
    </p:embeddedFont>
    <p:embeddedFont>
      <p:font typeface="Overpass Light"/>
      <p:regular r:id="rId59"/>
      <p:bold r:id="rId60"/>
      <p:italic r:id="rId61"/>
      <p:boldItalic r:id="rId62"/>
    </p:embeddedFont>
    <p:embeddedFont>
      <p:font typeface="Overpass SemiBold"/>
      <p:regular r:id="rId63"/>
      <p:bold r:id="rId64"/>
      <p:italic r:id="rId65"/>
      <p:boldItalic r:id="rId66"/>
    </p:embeddedFont>
    <p:embeddedFont>
      <p:font typeface="Red Hat Text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5" roundtripDataSignature="AMtx7mj0qjFcBWjNRg2m7J1gqPuJfB/T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Medium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OverpassBlack-boldItalic.fntdata"/><Relationship Id="rId45" Type="http://schemas.openxmlformats.org/officeDocument/2006/relationships/font" Target="fonts/Overpas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verpass-bold.fntdata"/><Relationship Id="rId47" Type="http://schemas.openxmlformats.org/officeDocument/2006/relationships/font" Target="fonts/Overpass-regular.fntdata"/><Relationship Id="rId49" Type="http://schemas.openxmlformats.org/officeDocument/2006/relationships/font" Target="fonts/Overpas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5.xml"/><Relationship Id="rId75" Type="http://customschemas.google.com/relationships/presentationmetadata" Target="metadata"/><Relationship Id="rId30" Type="http://schemas.openxmlformats.org/officeDocument/2006/relationships/slide" Target="slides/slide24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regular.fntdata"/><Relationship Id="rId70" Type="http://schemas.openxmlformats.org/officeDocument/2006/relationships/font" Target="fonts/RedHatText-boldItalic.fntdata"/><Relationship Id="rId37" Type="http://schemas.openxmlformats.org/officeDocument/2006/relationships/font" Target="fonts/RedHatTextMedium-regular.fntdata"/><Relationship Id="rId36" Type="http://schemas.openxmlformats.org/officeDocument/2006/relationships/slide" Target="slides/slide30.xml"/><Relationship Id="rId39" Type="http://schemas.openxmlformats.org/officeDocument/2006/relationships/font" Target="fonts/RedHatTextMedium-italic.fntdata"/><Relationship Id="rId38" Type="http://schemas.openxmlformats.org/officeDocument/2006/relationships/font" Target="fonts/RedHatTextMedium-bold.fntdata"/><Relationship Id="rId62" Type="http://schemas.openxmlformats.org/officeDocument/2006/relationships/font" Target="fonts/OverpassLight-boldItalic.fntdata"/><Relationship Id="rId61" Type="http://schemas.openxmlformats.org/officeDocument/2006/relationships/font" Target="fonts/OverpassLight-italic.fntdata"/><Relationship Id="rId20" Type="http://schemas.openxmlformats.org/officeDocument/2006/relationships/slide" Target="slides/slide14.xml"/><Relationship Id="rId64" Type="http://schemas.openxmlformats.org/officeDocument/2006/relationships/font" Target="fonts/OverpassSemiBold-bold.fntdata"/><Relationship Id="rId63" Type="http://schemas.openxmlformats.org/officeDocument/2006/relationships/font" Target="fonts/OverpassSemiBold-regular.fntdata"/><Relationship Id="rId22" Type="http://schemas.openxmlformats.org/officeDocument/2006/relationships/slide" Target="slides/slide16.xml"/><Relationship Id="rId66" Type="http://schemas.openxmlformats.org/officeDocument/2006/relationships/font" Target="fonts/OverpassSemiBold-boldItalic.fntdata"/><Relationship Id="rId21" Type="http://schemas.openxmlformats.org/officeDocument/2006/relationships/slide" Target="slides/slide15.xml"/><Relationship Id="rId65" Type="http://schemas.openxmlformats.org/officeDocument/2006/relationships/font" Target="fonts/OverpassSemiBold-italic.fntdata"/><Relationship Id="rId24" Type="http://schemas.openxmlformats.org/officeDocument/2006/relationships/slide" Target="slides/slide18.xml"/><Relationship Id="rId68" Type="http://schemas.openxmlformats.org/officeDocument/2006/relationships/font" Target="fonts/RedHatText-bold.fntdata"/><Relationship Id="rId23" Type="http://schemas.openxmlformats.org/officeDocument/2006/relationships/slide" Target="slides/slide17.xml"/><Relationship Id="rId67" Type="http://schemas.openxmlformats.org/officeDocument/2006/relationships/font" Target="fonts/RedHatText-regular.fntdata"/><Relationship Id="rId60" Type="http://schemas.openxmlformats.org/officeDocument/2006/relationships/font" Target="fonts/Overpass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edHatTex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regular.fntdata"/><Relationship Id="rId50" Type="http://schemas.openxmlformats.org/officeDocument/2006/relationships/font" Target="fonts/Overpass-boldItalic.fntdata"/><Relationship Id="rId53" Type="http://schemas.openxmlformats.org/officeDocument/2006/relationships/font" Target="fonts/QuattrocentoSans-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55" Type="http://schemas.openxmlformats.org/officeDocument/2006/relationships/font" Target="fonts/RedHatDisplay-regular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57" Type="http://schemas.openxmlformats.org/officeDocument/2006/relationships/font" Target="fonts/RedHatDisplay-italic.fntdata"/><Relationship Id="rId12" Type="http://schemas.openxmlformats.org/officeDocument/2006/relationships/slide" Target="slides/slide6.xml"/><Relationship Id="rId56" Type="http://schemas.openxmlformats.org/officeDocument/2006/relationships/font" Target="fonts/RedHatDisplay-bold.fntdata"/><Relationship Id="rId15" Type="http://schemas.openxmlformats.org/officeDocument/2006/relationships/slide" Target="slides/slide9.xml"/><Relationship Id="rId59" Type="http://schemas.openxmlformats.org/officeDocument/2006/relationships/font" Target="fonts/OverpassLight-regular.fntdata"/><Relationship Id="rId14" Type="http://schemas.openxmlformats.org/officeDocument/2006/relationships/slide" Target="slides/slide8.xml"/><Relationship Id="rId58" Type="http://schemas.openxmlformats.org/officeDocument/2006/relationships/font" Target="fonts/RedHatDispl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40460db9_0_1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940460db9_0_19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40460db9_0_1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1940460db9_0_1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940460db9_0_1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1940460db9_0_13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940460db9_0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1940460db9_0_1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940460db9_1_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1940460db9_1_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40460db9_0_1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1940460db9_0_16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940460db9_0_1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1940460db9_0_1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40460db9_0_1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1940460db9_0_1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940460db9_0_2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1940460db9_0_2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940460db9_1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1940460db9_1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940460db9_0_27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940460db9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40460db9_0_2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940460db9_0_22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940460db9_0_28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940460db9_0_2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940460db9_0_29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940460db9_0_29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940460db9_0_301:notes"/>
          <p:cNvSpPr/>
          <p:nvPr>
            <p:ph idx="2" type="sldImg"/>
          </p:nvPr>
        </p:nvSpPr>
        <p:spPr>
          <a:xfrm>
            <a:off x="948480" y="573210"/>
            <a:ext cx="11919600" cy="28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940460db9_0_301:notes"/>
          <p:cNvSpPr txBox="1"/>
          <p:nvPr>
            <p:ph idx="1" type="body"/>
          </p:nvPr>
        </p:nvSpPr>
        <p:spPr>
          <a:xfrm>
            <a:off x="1381760" y="3583170"/>
            <a:ext cx="11053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1940460db9_0_301:notes"/>
          <p:cNvSpPr txBox="1"/>
          <p:nvPr>
            <p:ph idx="12" type="sldNum"/>
          </p:nvPr>
        </p:nvSpPr>
        <p:spPr>
          <a:xfrm>
            <a:off x="7820800" y="7166610"/>
            <a:ext cx="5996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940460db9_0_324:notes"/>
          <p:cNvSpPr/>
          <p:nvPr>
            <p:ph idx="2" type="sldImg"/>
          </p:nvPr>
        </p:nvSpPr>
        <p:spPr>
          <a:xfrm>
            <a:off x="948480" y="573210"/>
            <a:ext cx="11919600" cy="28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940460db9_0_324:notes"/>
          <p:cNvSpPr txBox="1"/>
          <p:nvPr>
            <p:ph idx="1" type="body"/>
          </p:nvPr>
        </p:nvSpPr>
        <p:spPr>
          <a:xfrm>
            <a:off x="1381760" y="3583170"/>
            <a:ext cx="11053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1940460db9_0_324:notes"/>
          <p:cNvSpPr txBox="1"/>
          <p:nvPr>
            <p:ph idx="12" type="sldNum"/>
          </p:nvPr>
        </p:nvSpPr>
        <p:spPr>
          <a:xfrm>
            <a:off x="7820800" y="7166610"/>
            <a:ext cx="5996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940460db9_0_35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940460db9_0_3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940460db9_0_36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940460db9_0_3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940460db9_0_77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940460db9_0_7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940460db9_0_98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940460db9_0_9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940460db9_0_80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940460db9_0_8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940460db9_0_2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1940460db9_0_25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40460db9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1940460db9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940460db9_0_7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1940460db9_0_7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940460db9_0_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1940460db9_0_2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940460db9_0_2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1940460db9_0_26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40460db9_0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1940460db9_0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940460db9_0_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1940460db9_0_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40460db9_1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940460db9_1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940460db9_0_1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1940460db9_0_1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940460db9_0_71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11940460db9_0_71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11940460db9_0_7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1940460db9_0_75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11940460db9_0_75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11940460db9_0_7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1940460db9_0_7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40460db9_0_759"/>
          <p:cNvSpPr txBox="1"/>
          <p:nvPr>
            <p:ph type="title"/>
          </p:nvPr>
        </p:nvSpPr>
        <p:spPr>
          <a:xfrm>
            <a:off x="3412744" y="2852419"/>
            <a:ext cx="5366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000">
                <a:solidFill>
                  <a:srgbClr val="2C94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11940460db9_0_75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11940460db9_0_75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11940460db9_0_759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0">
  <p:cSld name="CUSTOM_4_2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940460db9_0_764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7" name="Google Shape;57;g11940460db9_0_76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g11940460db9_0_76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9" name="Google Shape;59;g11940460db9_0_764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g11940460db9_0_764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g11940460db9_0_7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1940460db9_0_764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940460db9_0_996"/>
          <p:cNvSpPr txBox="1"/>
          <p:nvPr>
            <p:ph idx="1" type="subTitle"/>
          </p:nvPr>
        </p:nvSpPr>
        <p:spPr>
          <a:xfrm>
            <a:off x="232927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8" name="Google Shape;68;g11940460db9_0_996"/>
          <p:cNvSpPr txBox="1"/>
          <p:nvPr>
            <p:ph type="title"/>
          </p:nvPr>
        </p:nvSpPr>
        <p:spPr>
          <a:xfrm>
            <a:off x="2329425" y="2487150"/>
            <a:ext cx="75333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" name="Google Shape;69;g11940460db9_0_996"/>
          <p:cNvSpPr txBox="1"/>
          <p:nvPr>
            <p:ph idx="2" type="subTitle"/>
          </p:nvPr>
        </p:nvSpPr>
        <p:spPr>
          <a:xfrm>
            <a:off x="232927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0" name="Google Shape;70;g11940460db9_0_996"/>
          <p:cNvSpPr txBox="1"/>
          <p:nvPr>
            <p:ph idx="3" type="subTitle"/>
          </p:nvPr>
        </p:nvSpPr>
        <p:spPr>
          <a:xfrm>
            <a:off x="471740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pic>
        <p:nvPicPr>
          <p:cNvPr id="71" name="Google Shape;71;g11940460db9_0_996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10106850" y="6203986"/>
            <a:ext cx="1580275" cy="37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1940460db9_0_1002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10106850" y="6203986"/>
            <a:ext cx="1580275" cy="37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1940460db9_0_1002"/>
          <p:cNvSpPr txBox="1"/>
          <p:nvPr>
            <p:ph idx="1" type="subTitle"/>
          </p:nvPr>
        </p:nvSpPr>
        <p:spPr>
          <a:xfrm>
            <a:off x="232927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5" name="Google Shape;75;g11940460db9_0_1002"/>
          <p:cNvSpPr txBox="1"/>
          <p:nvPr>
            <p:ph type="title"/>
          </p:nvPr>
        </p:nvSpPr>
        <p:spPr>
          <a:xfrm>
            <a:off x="2329425" y="2487150"/>
            <a:ext cx="75333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6" name="Google Shape;76;g11940460db9_0_1002"/>
          <p:cNvSpPr txBox="1"/>
          <p:nvPr>
            <p:ph idx="2" type="subTitle"/>
          </p:nvPr>
        </p:nvSpPr>
        <p:spPr>
          <a:xfrm>
            <a:off x="232927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7" name="Google Shape;77;g11940460db9_0_1002"/>
          <p:cNvSpPr txBox="1"/>
          <p:nvPr>
            <p:ph idx="3" type="subTitle"/>
          </p:nvPr>
        </p:nvSpPr>
        <p:spPr>
          <a:xfrm>
            <a:off x="471740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1940460db9_0_1008"/>
          <p:cNvPicPr preferRelativeResize="0"/>
          <p:nvPr/>
        </p:nvPicPr>
        <p:blipFill rotWithShape="1">
          <a:blip r:embed="rId3">
            <a:alphaModFix/>
          </a:blip>
          <a:srcRect b="228" l="0" r="0" t="219"/>
          <a:stretch/>
        </p:blipFill>
        <p:spPr>
          <a:xfrm>
            <a:off x="10711279" y="6312505"/>
            <a:ext cx="975852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1940460db9_0_10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 1">
  <p:cSld name="TITLE_1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g11940460db9_0_10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g11940460db9_0_10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g11940460db9_0_10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1940460db9_0_101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-US" sz="600"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87" name="Google Shape;87;g11940460db9_0_10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g11940460db9_0_10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None/>
              <a:defRPr sz="9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1940460db9_0_1019"/>
          <p:cNvPicPr preferRelativeResize="0"/>
          <p:nvPr/>
        </p:nvPicPr>
        <p:blipFill rotWithShape="1">
          <a:blip r:embed="rId3">
            <a:alphaModFix/>
          </a:blip>
          <a:srcRect b="228" l="0" r="0" t="219"/>
          <a:stretch/>
        </p:blipFill>
        <p:spPr>
          <a:xfrm>
            <a:off x="10711279" y="6312505"/>
            <a:ext cx="975852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1940460db9_0_72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11940460db9_0_7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1940460db9_0_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1940460db9_0_1023"/>
          <p:cNvPicPr preferRelativeResize="0"/>
          <p:nvPr/>
        </p:nvPicPr>
        <p:blipFill rotWithShape="1">
          <a:blip r:embed="rId3">
            <a:alphaModFix/>
          </a:blip>
          <a:srcRect b="228" l="0" r="0" t="219"/>
          <a:stretch/>
        </p:blipFill>
        <p:spPr>
          <a:xfrm>
            <a:off x="10711279" y="6312505"/>
            <a:ext cx="975852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1940460db9_0_1025"/>
          <p:cNvPicPr preferRelativeResize="0"/>
          <p:nvPr/>
        </p:nvPicPr>
        <p:blipFill rotWithShape="1">
          <a:blip r:embed="rId3">
            <a:alphaModFix/>
          </a:blip>
          <a:srcRect b="228" l="0" r="0" t="219"/>
          <a:stretch/>
        </p:blipFill>
        <p:spPr>
          <a:xfrm>
            <a:off x="10711279" y="6312505"/>
            <a:ext cx="975852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1940460db9_0_102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40460db9_0_102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1" name="Google Shape;101;g11940460db9_0_10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g11940460db9_0_102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3" name="Google Shape;103;g11940460db9_0_10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11940460db9_0_10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g11940460db9_0_102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6" name="Google Shape;106;g11940460db9_0_10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1940460db9_0_102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1">
  <p:cSld name="CUSTOM_4_1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940460db9_0_10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0" name="Google Shape;110;g11940460db9_0_103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11" name="Google Shape;111;g11940460db9_0_10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g11940460db9_0_10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g11940460db9_0_10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11940460db9_0_10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940460db9_0_1038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g11940460db9_0_103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40460db9_0_104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9" name="Google Shape;119;g11940460db9_0_104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/>
        </p:txBody>
      </p:sp>
      <p:cxnSp>
        <p:nvCxnSpPr>
          <p:cNvPr id="120" name="Google Shape;120;g11940460db9_0_104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g11940460db9_0_1047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11940460db9_0_10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g11940460db9_0_10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940460db9_0_104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5" name="Google Shape;125;g11940460db9_0_1047"/>
          <p:cNvSpPr txBox="1"/>
          <p:nvPr>
            <p:ph idx="3" type="subTitle"/>
          </p:nvPr>
        </p:nvSpPr>
        <p:spPr>
          <a:xfrm>
            <a:off x="885050" y="6169550"/>
            <a:ext cx="80025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6" name="Google Shape;126;g11940460db9_0_1047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" name="Google Shape;127;g11940460db9_0_1047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8" name="Google Shape;128;g11940460db9_0_1047"/>
          <p:cNvSpPr txBox="1"/>
          <p:nvPr>
            <p:ph idx="4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9" name="Google Shape;129;g11940460db9_0_1047"/>
          <p:cNvSpPr txBox="1"/>
          <p:nvPr>
            <p:ph idx="5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130" name="Google Shape;130;g11940460db9_0_1047"/>
          <p:cNvSpPr txBox="1"/>
          <p:nvPr>
            <p:ph idx="6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1" name="Google Shape;131;g11940460db9_0_1047"/>
          <p:cNvSpPr txBox="1"/>
          <p:nvPr>
            <p:ph idx="7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132" name="Google Shape;132;g11940460db9_0_1047"/>
          <p:cNvSpPr txBox="1"/>
          <p:nvPr>
            <p:ph idx="8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3" name="Google Shape;133;g11940460db9_0_1047"/>
          <p:cNvSpPr txBox="1"/>
          <p:nvPr>
            <p:ph idx="9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3">
  <p:cSld name="CUSTOM_4_1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40460db9_0_106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6" name="Google Shape;136;g11940460db9_0_106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37" name="Google Shape;137;g11940460db9_0_106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g11940460db9_0_106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g11940460db9_0_106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g11940460db9_0_10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1940460db9_0_106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g11940460db9_0_106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1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g11940460db9_0_107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g11940460db9_0_1073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g11940460db9_0_107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11940460db9_0_10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7 1">
  <p:cSld name="CUSTOM_4_2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40460db9_0_1078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0" name="Google Shape;150;g11940460db9_0_107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g11940460db9_0_107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2" name="Google Shape;152;g11940460db9_0_1078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g11940460db9_0_107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1940460db9_0_1078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1940460db9_0_7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11940460db9_0_7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11940460db9_0_7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940460db9_0_1085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g11940460db9_0_1085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8" name="Google Shape;158;g11940460db9_0_1085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9" name="Google Shape;159;g11940460db9_0_1085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40460db9_0_1091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3" name="Google Shape;163;g11940460db9_0_109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g11940460db9_0_1091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g11940460db9_0_109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11940460db9_0_109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940460db9_0_1091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40460db9_0_109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70" name="Google Shape;170;g11940460db9_0_109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71" name="Google Shape;171;g11940460db9_0_109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11940460db9_0_109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g11940460db9_0_109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11940460db9_0_1098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g11940460db9_0_109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g11940460db9_0_1098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7" name="Google Shape;177;g11940460db9_0_10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5" y="6313250"/>
            <a:ext cx="1099724" cy="37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40460db9_0_1108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g11940460db9_0_1108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g11940460db9_0_1108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2" name="Google Shape;182;g11940460db9_0_1108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83" name="Google Shape;183;g11940460db9_0_110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/>
        </p:txBody>
      </p:sp>
      <p:cxnSp>
        <p:nvCxnSpPr>
          <p:cNvPr id="184" name="Google Shape;184;g11940460db9_0_110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g11940460db9_0_1108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g11940460db9_0_110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11940460db9_0_1108"/>
          <p:cNvSpPr txBox="1"/>
          <p:nvPr>
            <p:ph idx="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g11940460db9_0_1108"/>
          <p:cNvSpPr txBox="1"/>
          <p:nvPr>
            <p:ph idx="6" type="subTitle"/>
          </p:nvPr>
        </p:nvSpPr>
        <p:spPr>
          <a:xfrm>
            <a:off x="885050" y="6169550"/>
            <a:ext cx="80025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89" name="Google Shape;189;g11940460db9_0_1108"/>
          <p:cNvCxnSpPr/>
          <p:nvPr/>
        </p:nvCxnSpPr>
        <p:spPr>
          <a:xfrm>
            <a:off x="4306145" y="2661025"/>
            <a:ext cx="0" cy="25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11940460db9_0_1108"/>
          <p:cNvCxnSpPr/>
          <p:nvPr/>
        </p:nvCxnSpPr>
        <p:spPr>
          <a:xfrm>
            <a:off x="7885845" y="2661025"/>
            <a:ext cx="0" cy="25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1" name="Google Shape;191;g11940460db9_0_1108"/>
          <p:cNvSpPr txBox="1"/>
          <p:nvPr>
            <p:ph idx="7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2" name="Google Shape;192;g11940460db9_0_1108"/>
          <p:cNvSpPr txBox="1"/>
          <p:nvPr>
            <p:ph idx="8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193" name="Google Shape;193;g11940460db9_0_1108"/>
          <p:cNvSpPr txBox="1"/>
          <p:nvPr>
            <p:ph idx="9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" name="Google Shape;194;g11940460db9_0_1108"/>
          <p:cNvSpPr txBox="1"/>
          <p:nvPr>
            <p:ph idx="13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195" name="Google Shape;195;g11940460db9_0_1108"/>
          <p:cNvSpPr txBox="1"/>
          <p:nvPr>
            <p:ph idx="14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6" name="Google Shape;196;g11940460db9_0_1108"/>
          <p:cNvSpPr txBox="1"/>
          <p:nvPr>
            <p:ph idx="15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pic>
        <p:nvPicPr>
          <p:cNvPr id="197" name="Google Shape;197;g11940460db9_0_1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5" y="6313250"/>
            <a:ext cx="1390802" cy="38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940460db9_0_1128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9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g11940460db9_0_1128"/>
          <p:cNvSpPr txBox="1"/>
          <p:nvPr>
            <p:ph idx="1" type="body"/>
          </p:nvPr>
        </p:nvSpPr>
        <p:spPr>
          <a:xfrm>
            <a:off x="1102200" y="1665800"/>
            <a:ext cx="9987600" cy="43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Overpass"/>
              <a:buChar char="●"/>
              <a:defRPr sz="2100">
                <a:latin typeface="Overpass"/>
                <a:ea typeface="Overpass"/>
                <a:cs typeface="Overpass"/>
                <a:sym typeface="Overpass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01" name="Google Shape;201;g11940460db9_0_1128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Overpass"/>
              <a:buNone/>
              <a:defRPr b="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_1">
  <p:cSld name="CUSTOM_4_1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940460db9_0_1132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/>
            </a:lvl9pPr>
          </a:lstStyle>
          <a:p/>
        </p:txBody>
      </p:sp>
      <p:cxnSp>
        <p:nvCxnSpPr>
          <p:cNvPr id="204" name="Google Shape;204;g11940460db9_0_11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g11940460db9_0_11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6" name="Google Shape;206;g11940460db9_0_11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g11940460db9_0_11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11940460db9_0_11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940460db9_0_113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g11940460db9_0_1132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l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11" name="Google Shape;211;g11940460db9_0_1132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l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12" name="Google Shape;212;g11940460db9_0_1132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l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SzPts val="1400"/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1940460db9_0_7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11940460db9_0_72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11940460db9_0_72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11940460db9_0_7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1940460db9_0_7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11940460db9_0_7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940460db9_0_73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11940460db9_0_73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1940460db9_0_7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940460db9_0_74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11940460db9_0_7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940460db9_0_74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1940460db9_0_744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11940460db9_0_744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11940460db9_0_744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11940460db9_0_7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940460db9_0_75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11940460db9_0_7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26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940460db9_0_7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1940460db9_0_7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11940460db9_0_7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940460db9_0_993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65" name="Google Shape;65;g11940460db9_0_99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ed Hat Text"/>
              <a:buChar char="●"/>
              <a:defRPr sz="21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○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■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●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○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■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●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Red Hat Text"/>
              <a:buChar char="○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Red Hat Text"/>
              <a:buChar char="■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5" Type="http://schemas.openxmlformats.org/officeDocument/2006/relationships/image" Target="../media/image35.png"/><Relationship Id="rId6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5" Type="http://schemas.openxmlformats.org/officeDocument/2006/relationships/image" Target="../media/image35.png"/><Relationship Id="rId6" Type="http://schemas.openxmlformats.org/officeDocument/2006/relationships/image" Target="../media/image47.jpg"/><Relationship Id="rId7" Type="http://schemas.openxmlformats.org/officeDocument/2006/relationships/image" Target="../media/image5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hpaz/containers-101/tree/master/01-getting-familiar-with-containers" TargetMode="External"/><Relationship Id="rId4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hpaz/containers-101/tree/master/02-building-container-images" TargetMode="External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40460db9_0_198"/>
          <p:cNvSpPr/>
          <p:nvPr/>
        </p:nvSpPr>
        <p:spPr>
          <a:xfrm>
            <a:off x="1395983" y="2421636"/>
            <a:ext cx="9407525" cy="0"/>
          </a:xfrm>
          <a:custGeom>
            <a:rect b="b" l="l" r="r" t="t"/>
            <a:pathLst>
              <a:path extrusionOk="0" h="120000" w="9407525">
                <a:moveTo>
                  <a:pt x="0" y="0"/>
                </a:moveTo>
                <a:lnTo>
                  <a:pt x="9407271" y="0"/>
                </a:lnTo>
              </a:path>
            </a:pathLst>
          </a:custGeom>
          <a:noFill/>
          <a:ln cap="flat" cmpd="sng" w="15875">
            <a:solidFill>
              <a:srgbClr val="AB93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g11940460db9_0_198"/>
          <p:cNvGrpSpPr/>
          <p:nvPr/>
        </p:nvGrpSpPr>
        <p:grpSpPr>
          <a:xfrm>
            <a:off x="3294194" y="2421625"/>
            <a:ext cx="5571744" cy="3092196"/>
            <a:chOff x="3400044" y="2362200"/>
            <a:chExt cx="5571744" cy="3092196"/>
          </a:xfrm>
        </p:grpSpPr>
        <p:pic>
          <p:nvPicPr>
            <p:cNvPr id="219" name="Google Shape;219;g11940460db9_0_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0044" y="2362200"/>
              <a:ext cx="5571744" cy="3092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11940460db9_0_1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5116" y="2557271"/>
              <a:ext cx="5001767" cy="2522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g11940460db9_0_198"/>
          <p:cNvSpPr txBox="1"/>
          <p:nvPr>
            <p:ph type="title"/>
          </p:nvPr>
        </p:nvSpPr>
        <p:spPr>
          <a:xfrm>
            <a:off x="2313875" y="1216150"/>
            <a:ext cx="75324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Containers 101 Course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  <p:sp>
        <p:nvSpPr>
          <p:cNvPr id="222" name="Google Shape;222;g11940460db9_0_198"/>
          <p:cNvSpPr txBox="1"/>
          <p:nvPr/>
        </p:nvSpPr>
        <p:spPr>
          <a:xfrm>
            <a:off x="3521675" y="5290950"/>
            <a:ext cx="370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Shon Paz,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Sr. Solution Architect, Red Hat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spaz@redhat.com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g11940460db9_0_122"/>
          <p:cNvGrpSpPr/>
          <p:nvPr/>
        </p:nvGrpSpPr>
        <p:grpSpPr>
          <a:xfrm>
            <a:off x="469391" y="1811972"/>
            <a:ext cx="11262360" cy="3870960"/>
            <a:chOff x="469391" y="1811972"/>
            <a:chExt cx="11262360" cy="3870960"/>
          </a:xfrm>
        </p:grpSpPr>
        <p:pic>
          <p:nvPicPr>
            <p:cNvPr id="304" name="Google Shape;304;g11940460db9_0_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391" y="3032760"/>
              <a:ext cx="4619244" cy="178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g11940460db9_0_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3" y="3227832"/>
              <a:ext cx="4049266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g11940460db9_0_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5771" y="1811972"/>
              <a:ext cx="5935980" cy="3870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g11940460db9_0_1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90844" y="2007108"/>
              <a:ext cx="5366002" cy="33009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g11940460db9_0_122"/>
            <p:cNvSpPr/>
            <p:nvPr/>
          </p:nvSpPr>
          <p:spPr>
            <a:xfrm>
              <a:off x="4870703" y="3517392"/>
              <a:ext cx="980439" cy="561339"/>
            </a:xfrm>
            <a:custGeom>
              <a:rect b="b" l="l" r="r" t="t"/>
              <a:pathLst>
                <a:path extrusionOk="0" h="561339" w="980439">
                  <a:moveTo>
                    <a:pt x="699516" y="0"/>
                  </a:moveTo>
                  <a:lnTo>
                    <a:pt x="699516" y="140208"/>
                  </a:lnTo>
                  <a:lnTo>
                    <a:pt x="0" y="140208"/>
                  </a:lnTo>
                  <a:lnTo>
                    <a:pt x="0" y="420624"/>
                  </a:lnTo>
                  <a:lnTo>
                    <a:pt x="699516" y="420624"/>
                  </a:lnTo>
                  <a:lnTo>
                    <a:pt x="699516" y="560832"/>
                  </a:lnTo>
                  <a:lnTo>
                    <a:pt x="979932" y="280416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DD8B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11940460db9_0_122"/>
            <p:cNvSpPr/>
            <p:nvPr/>
          </p:nvSpPr>
          <p:spPr>
            <a:xfrm>
              <a:off x="4870703" y="3517392"/>
              <a:ext cx="980439" cy="561339"/>
            </a:xfrm>
            <a:custGeom>
              <a:rect b="b" l="l" r="r" t="t"/>
              <a:pathLst>
                <a:path extrusionOk="0" h="561339" w="980439">
                  <a:moveTo>
                    <a:pt x="0" y="140208"/>
                  </a:moveTo>
                  <a:lnTo>
                    <a:pt x="699516" y="140208"/>
                  </a:lnTo>
                  <a:lnTo>
                    <a:pt x="699516" y="0"/>
                  </a:lnTo>
                  <a:lnTo>
                    <a:pt x="979932" y="280416"/>
                  </a:lnTo>
                  <a:lnTo>
                    <a:pt x="699516" y="560832"/>
                  </a:lnTo>
                  <a:lnTo>
                    <a:pt x="699516" y="420624"/>
                  </a:lnTo>
                  <a:lnTo>
                    <a:pt x="0" y="420624"/>
                  </a:lnTo>
                  <a:lnTo>
                    <a:pt x="0" y="140208"/>
                  </a:lnTo>
                  <a:close/>
                </a:path>
              </a:pathLst>
            </a:custGeom>
            <a:noFill/>
            <a:ln cap="flat" cmpd="sng" w="15875">
              <a:solidFill>
                <a:srgbClr val="A164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g11940460db9_0_122"/>
          <p:cNvSpPr txBox="1"/>
          <p:nvPr>
            <p:ph type="title"/>
          </p:nvPr>
        </p:nvSpPr>
        <p:spPr>
          <a:xfrm>
            <a:off x="2482200" y="745100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Separate</a:t>
            </a:r>
            <a:r>
              <a:rPr lang="en-US" sz="4400">
                <a:solidFill>
                  <a:srgbClr val="252525"/>
                </a:solidFill>
              </a:rPr>
              <a:t> As Much As You Can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40460db9_0_135"/>
          <p:cNvSpPr txBox="1"/>
          <p:nvPr>
            <p:ph type="title"/>
          </p:nvPr>
        </p:nvSpPr>
        <p:spPr>
          <a:xfrm>
            <a:off x="3559555" y="803528"/>
            <a:ext cx="5076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Microservices-ל ךרדה</a:t>
            </a:r>
            <a:endParaRPr sz="4400"/>
          </a:p>
        </p:txBody>
      </p:sp>
      <p:grpSp>
        <p:nvGrpSpPr>
          <p:cNvPr id="316" name="Google Shape;316;g11940460db9_0_135"/>
          <p:cNvGrpSpPr/>
          <p:nvPr/>
        </p:nvGrpSpPr>
        <p:grpSpPr>
          <a:xfrm>
            <a:off x="469391" y="1811972"/>
            <a:ext cx="11262360" cy="3870960"/>
            <a:chOff x="469391" y="1811972"/>
            <a:chExt cx="11262360" cy="3870960"/>
          </a:xfrm>
        </p:grpSpPr>
        <p:pic>
          <p:nvPicPr>
            <p:cNvPr id="317" name="Google Shape;317;g11940460db9_0_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391" y="3032760"/>
              <a:ext cx="4619244" cy="178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11940460db9_0_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3" y="3227832"/>
              <a:ext cx="4049266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g11940460db9_0_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5771" y="1811972"/>
              <a:ext cx="5935980" cy="3870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g11940460db9_0_1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90844" y="2007108"/>
              <a:ext cx="5366002" cy="33009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g11940460db9_0_135"/>
            <p:cNvSpPr/>
            <p:nvPr/>
          </p:nvSpPr>
          <p:spPr>
            <a:xfrm>
              <a:off x="4870703" y="3517392"/>
              <a:ext cx="980439" cy="561339"/>
            </a:xfrm>
            <a:custGeom>
              <a:rect b="b" l="l" r="r" t="t"/>
              <a:pathLst>
                <a:path extrusionOk="0" h="561339" w="980439">
                  <a:moveTo>
                    <a:pt x="699516" y="0"/>
                  </a:moveTo>
                  <a:lnTo>
                    <a:pt x="699516" y="140208"/>
                  </a:lnTo>
                  <a:lnTo>
                    <a:pt x="0" y="140208"/>
                  </a:lnTo>
                  <a:lnTo>
                    <a:pt x="0" y="420624"/>
                  </a:lnTo>
                  <a:lnTo>
                    <a:pt x="699516" y="420624"/>
                  </a:lnTo>
                  <a:lnTo>
                    <a:pt x="699516" y="560832"/>
                  </a:lnTo>
                  <a:lnTo>
                    <a:pt x="979932" y="280416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DD8B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11940460db9_0_135"/>
            <p:cNvSpPr/>
            <p:nvPr/>
          </p:nvSpPr>
          <p:spPr>
            <a:xfrm>
              <a:off x="4870703" y="3517392"/>
              <a:ext cx="980439" cy="561339"/>
            </a:xfrm>
            <a:custGeom>
              <a:rect b="b" l="l" r="r" t="t"/>
              <a:pathLst>
                <a:path extrusionOk="0" h="561339" w="980439">
                  <a:moveTo>
                    <a:pt x="0" y="140208"/>
                  </a:moveTo>
                  <a:lnTo>
                    <a:pt x="699516" y="140208"/>
                  </a:lnTo>
                  <a:lnTo>
                    <a:pt x="699516" y="0"/>
                  </a:lnTo>
                  <a:lnTo>
                    <a:pt x="979932" y="280416"/>
                  </a:lnTo>
                  <a:lnTo>
                    <a:pt x="699516" y="560832"/>
                  </a:lnTo>
                  <a:lnTo>
                    <a:pt x="699516" y="420624"/>
                  </a:lnTo>
                  <a:lnTo>
                    <a:pt x="0" y="420624"/>
                  </a:lnTo>
                  <a:lnTo>
                    <a:pt x="0" y="140208"/>
                  </a:lnTo>
                  <a:close/>
                </a:path>
              </a:pathLst>
            </a:custGeom>
            <a:noFill/>
            <a:ln cap="flat" cmpd="sng" w="15875">
              <a:solidFill>
                <a:srgbClr val="A164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3" name="Google Shape;323;g11940460db9_0_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59" y="117346"/>
            <a:ext cx="11765280" cy="662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1940460db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344" y="1110996"/>
            <a:ext cx="5506211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1940460db9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224" y="768095"/>
            <a:ext cx="3892296" cy="191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940460db9_0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2892551"/>
            <a:ext cx="3726180" cy="253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940460db9_0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4556" y="3529584"/>
            <a:ext cx="3837431" cy="195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940460db9_1_9"/>
          <p:cNvSpPr/>
          <p:nvPr/>
        </p:nvSpPr>
        <p:spPr>
          <a:xfrm>
            <a:off x="1395983" y="2421636"/>
            <a:ext cx="9407525" cy="0"/>
          </a:xfrm>
          <a:custGeom>
            <a:rect b="b" l="l" r="r" t="t"/>
            <a:pathLst>
              <a:path extrusionOk="0" h="120000" w="9407525">
                <a:moveTo>
                  <a:pt x="0" y="0"/>
                </a:moveTo>
                <a:lnTo>
                  <a:pt x="9407271" y="0"/>
                </a:lnTo>
              </a:path>
            </a:pathLst>
          </a:custGeom>
          <a:noFill/>
          <a:ln cap="flat" cmpd="sng" w="15875">
            <a:solidFill>
              <a:srgbClr val="AB93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g11940460db9_1_9"/>
          <p:cNvGrpSpPr/>
          <p:nvPr/>
        </p:nvGrpSpPr>
        <p:grpSpPr>
          <a:xfrm>
            <a:off x="3294194" y="2421625"/>
            <a:ext cx="5571744" cy="3092196"/>
            <a:chOff x="3400044" y="2362200"/>
            <a:chExt cx="5571744" cy="3092196"/>
          </a:xfrm>
        </p:grpSpPr>
        <p:pic>
          <p:nvPicPr>
            <p:cNvPr id="338" name="Google Shape;338;g11940460db9_1_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0044" y="2362200"/>
              <a:ext cx="5571744" cy="3092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g11940460db9_1_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5116" y="2557271"/>
              <a:ext cx="5001767" cy="2522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g11940460db9_1_9"/>
          <p:cNvSpPr txBox="1"/>
          <p:nvPr>
            <p:ph type="title"/>
          </p:nvPr>
        </p:nvSpPr>
        <p:spPr>
          <a:xfrm>
            <a:off x="2313875" y="1216150"/>
            <a:ext cx="75324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Microservices In Practice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11940460db9_0_163"/>
          <p:cNvGrpSpPr/>
          <p:nvPr/>
        </p:nvGrpSpPr>
        <p:grpSpPr>
          <a:xfrm>
            <a:off x="1395983" y="1866900"/>
            <a:ext cx="9407525" cy="4404360"/>
            <a:chOff x="1395983" y="1866900"/>
            <a:chExt cx="9407525" cy="4404360"/>
          </a:xfrm>
        </p:grpSpPr>
        <p:sp>
          <p:nvSpPr>
            <p:cNvPr id="346" name="Google Shape;346;g11940460db9_0_163"/>
            <p:cNvSpPr/>
            <p:nvPr/>
          </p:nvSpPr>
          <p:spPr>
            <a:xfrm>
              <a:off x="1395983" y="2421636"/>
              <a:ext cx="9407525" cy="0"/>
            </a:xfrm>
            <a:custGeom>
              <a:rect b="b" l="l" r="r" t="t"/>
              <a:pathLst>
                <a:path extrusionOk="0" h="120000" w="9407525">
                  <a:moveTo>
                    <a:pt x="0" y="0"/>
                  </a:moveTo>
                  <a:lnTo>
                    <a:pt x="9407271" y="0"/>
                  </a:lnTo>
                </a:path>
              </a:pathLst>
            </a:custGeom>
            <a:noFill/>
            <a:ln cap="flat" cmpd="sng" w="15875">
              <a:solidFill>
                <a:srgbClr val="AB93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g11940460db9_0_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8443" y="1866900"/>
              <a:ext cx="8700518" cy="4404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g11940460db9_0_163"/>
          <p:cNvSpPr txBox="1"/>
          <p:nvPr>
            <p:ph type="title"/>
          </p:nvPr>
        </p:nvSpPr>
        <p:spPr>
          <a:xfrm>
            <a:off x="2451636" y="911525"/>
            <a:ext cx="7633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2525"/>
                </a:solidFill>
              </a:rPr>
              <a:t>Virtual Machines vs. Containers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40460db9_0_186"/>
          <p:cNvSpPr txBox="1"/>
          <p:nvPr>
            <p:ph type="title"/>
          </p:nvPr>
        </p:nvSpPr>
        <p:spPr>
          <a:xfrm>
            <a:off x="2797125" y="713225"/>
            <a:ext cx="7212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2525"/>
                </a:solidFill>
              </a:rPr>
              <a:t>Container Adoption Scalability</a:t>
            </a:r>
            <a:endParaRPr/>
          </a:p>
        </p:txBody>
      </p:sp>
      <p:pic>
        <p:nvPicPr>
          <p:cNvPr id="354" name="Google Shape;354;g11940460db9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011" y="1341119"/>
            <a:ext cx="10564368" cy="455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40460db9_0_174"/>
          <p:cNvSpPr txBox="1"/>
          <p:nvPr>
            <p:ph type="title"/>
          </p:nvPr>
        </p:nvSpPr>
        <p:spPr>
          <a:xfrm>
            <a:off x="1819763" y="1039975"/>
            <a:ext cx="9267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Containers As a Portable Ecosystem</a:t>
            </a:r>
            <a:endParaRPr sz="4400"/>
          </a:p>
        </p:txBody>
      </p:sp>
      <p:grpSp>
        <p:nvGrpSpPr>
          <p:cNvPr id="360" name="Google Shape;360;g11940460db9_0_174"/>
          <p:cNvGrpSpPr/>
          <p:nvPr/>
        </p:nvGrpSpPr>
        <p:grpSpPr>
          <a:xfrm>
            <a:off x="400811" y="2276855"/>
            <a:ext cx="11431524" cy="2839212"/>
            <a:chOff x="400811" y="2276855"/>
            <a:chExt cx="11431524" cy="2839212"/>
          </a:xfrm>
        </p:grpSpPr>
        <p:pic>
          <p:nvPicPr>
            <p:cNvPr id="361" name="Google Shape;361;g11940460db9_0_1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811" y="2471927"/>
              <a:ext cx="6821423" cy="2147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g11940460db9_0_1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28331" y="2276855"/>
              <a:ext cx="4604004" cy="283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11940460db9_0_1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3404" y="2471927"/>
              <a:ext cx="4034029" cy="22692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940460db9_0_248"/>
          <p:cNvSpPr txBox="1"/>
          <p:nvPr>
            <p:ph type="title"/>
          </p:nvPr>
        </p:nvSpPr>
        <p:spPr>
          <a:xfrm>
            <a:off x="1462188" y="635575"/>
            <a:ext cx="92676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Hands-On Lab #1 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52525"/>
                </a:solidFill>
              </a:rPr>
              <a:t>Getting Familiar With Containers -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Exercise 1</a:t>
            </a:r>
            <a:endParaRPr sz="2400">
              <a:solidFill>
                <a:srgbClr val="252525"/>
              </a:solidFill>
            </a:endParaRPr>
          </a:p>
        </p:txBody>
      </p:sp>
      <p:pic>
        <p:nvPicPr>
          <p:cNvPr id="369" name="Google Shape;369;g11940460db9_0_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017775"/>
            <a:ext cx="6858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40460db9_1_26"/>
          <p:cNvSpPr/>
          <p:nvPr/>
        </p:nvSpPr>
        <p:spPr>
          <a:xfrm>
            <a:off x="1395983" y="2421636"/>
            <a:ext cx="9407525" cy="0"/>
          </a:xfrm>
          <a:custGeom>
            <a:rect b="b" l="l" r="r" t="t"/>
            <a:pathLst>
              <a:path extrusionOk="0" h="120000" w="9407525">
                <a:moveTo>
                  <a:pt x="0" y="0"/>
                </a:moveTo>
                <a:lnTo>
                  <a:pt x="9407271" y="0"/>
                </a:lnTo>
              </a:path>
            </a:pathLst>
          </a:custGeom>
          <a:noFill/>
          <a:ln cap="flat" cmpd="sng" w="15875">
            <a:solidFill>
              <a:srgbClr val="AB93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g11940460db9_1_26"/>
          <p:cNvGrpSpPr/>
          <p:nvPr/>
        </p:nvGrpSpPr>
        <p:grpSpPr>
          <a:xfrm>
            <a:off x="3294194" y="2421625"/>
            <a:ext cx="5571744" cy="3092196"/>
            <a:chOff x="3400044" y="2362200"/>
            <a:chExt cx="5571744" cy="3092196"/>
          </a:xfrm>
        </p:grpSpPr>
        <p:pic>
          <p:nvPicPr>
            <p:cNvPr id="376" name="Google Shape;376;g11940460db9_1_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0044" y="2362200"/>
              <a:ext cx="5571744" cy="3092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g11940460db9_1_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5116" y="2557271"/>
              <a:ext cx="5001767" cy="2522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g11940460db9_1_26"/>
          <p:cNvSpPr txBox="1"/>
          <p:nvPr>
            <p:ph type="title"/>
          </p:nvPr>
        </p:nvSpPr>
        <p:spPr>
          <a:xfrm>
            <a:off x="2313875" y="1216150"/>
            <a:ext cx="75324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Containers Deep-Dive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40460db9_0_277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g11940460db9_0_277"/>
          <p:cNvSpPr txBox="1"/>
          <p:nvPr/>
        </p:nvSpPr>
        <p:spPr>
          <a:xfrm>
            <a:off x="873600" y="-2540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5" name="Google Shape;385;g11940460db9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49" y="483775"/>
            <a:ext cx="7450575" cy="533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1940460db9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6826" y="2282642"/>
            <a:ext cx="5004174" cy="28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1940460db9_0_227"/>
          <p:cNvSpPr txBox="1"/>
          <p:nvPr>
            <p:ph type="title"/>
          </p:nvPr>
        </p:nvSpPr>
        <p:spPr>
          <a:xfrm>
            <a:off x="1622075" y="373650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Agenda</a:t>
            </a:r>
            <a:endParaRPr sz="4400"/>
          </a:p>
        </p:txBody>
      </p:sp>
      <p:sp>
        <p:nvSpPr>
          <p:cNvPr id="229" name="Google Shape;229;g11940460db9_0_227"/>
          <p:cNvSpPr txBox="1"/>
          <p:nvPr/>
        </p:nvSpPr>
        <p:spPr>
          <a:xfrm>
            <a:off x="623450" y="1482800"/>
            <a:ext cx="5291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Open-Source &amp; An </a:t>
            </a: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Architectural</a:t>
            </a: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 Change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Container World Introduction 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Hands-On Lab #1 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Break 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Containers Deep-Dive &amp; DevOps 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Hands-On Lab #2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Char char="●"/>
            </a:pPr>
            <a:r>
              <a:rPr lang="en-US" sz="2000">
                <a:latin typeface="Red Hat Text"/>
                <a:ea typeface="Red Hat Text"/>
                <a:cs typeface="Red Hat Text"/>
                <a:sym typeface="Red Hat Text"/>
              </a:rPr>
              <a:t>Closure</a:t>
            </a:r>
            <a:endParaRPr sz="20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940460db9_0_283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391" name="Google Shape;391;g11940460db9_0_283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g11940460db9_0_283"/>
          <p:cNvSpPr txBox="1"/>
          <p:nvPr/>
        </p:nvSpPr>
        <p:spPr>
          <a:xfrm>
            <a:off x="1102200" y="50800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a container is the smallest compute unit</a:t>
            </a:r>
            <a:endParaRPr sz="37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3" name="Google Shape;393;g11940460db9_0_283"/>
          <p:cNvSpPr/>
          <p:nvPr/>
        </p:nvSpPr>
        <p:spPr>
          <a:xfrm>
            <a:off x="5602400" y="3001400"/>
            <a:ext cx="987300" cy="855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28575">
            <a:solidFill>
              <a:srgbClr val="F4A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800">
                <a:latin typeface="Overpass SemiBold"/>
                <a:ea typeface="Overpass SemiBold"/>
                <a:cs typeface="Overpass SemiBold"/>
                <a:sym typeface="Overpass SemiBold"/>
              </a:rPr>
              <a:t>CONTAINER</a:t>
            </a:r>
            <a:endParaRPr sz="800"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40460db9_0_290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399" name="Google Shape;399;g11940460db9_0_290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g11940460db9_0_290"/>
          <p:cNvSpPr txBox="1"/>
          <p:nvPr/>
        </p:nvSpPr>
        <p:spPr>
          <a:xfrm>
            <a:off x="1102200" y="60960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containers are created from </a:t>
            </a:r>
            <a:b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container images</a:t>
            </a:r>
            <a:endParaRPr sz="37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1" name="Google Shape;401;g11940460db9_0_290"/>
          <p:cNvCxnSpPr>
            <a:stCxn id="402" idx="0"/>
            <a:endCxn id="403" idx="3"/>
          </p:cNvCxnSpPr>
          <p:nvPr/>
        </p:nvCxnSpPr>
        <p:spPr>
          <a:xfrm>
            <a:off x="4807017" y="3827151"/>
            <a:ext cx="2578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g11940460db9_0_290"/>
          <p:cNvSpPr txBox="1"/>
          <p:nvPr/>
        </p:nvSpPr>
        <p:spPr>
          <a:xfrm>
            <a:off x="3815433" y="4575533"/>
            <a:ext cx="99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verpass"/>
                <a:ea typeface="Overpass"/>
                <a:cs typeface="Overpass"/>
                <a:sym typeface="Overpass"/>
              </a:rPr>
              <a:t>BINARY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5" name="Google Shape;405;g11940460db9_0_290"/>
          <p:cNvSpPr txBox="1"/>
          <p:nvPr/>
        </p:nvSpPr>
        <p:spPr>
          <a:xfrm>
            <a:off x="7167983" y="4575533"/>
            <a:ext cx="1421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verpass"/>
                <a:ea typeface="Overpass"/>
                <a:cs typeface="Overpass"/>
                <a:sym typeface="Overpass"/>
              </a:rPr>
              <a:t>RUNTIME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3" name="Google Shape;403;g11940460db9_0_290"/>
          <p:cNvSpPr/>
          <p:nvPr/>
        </p:nvSpPr>
        <p:spPr>
          <a:xfrm>
            <a:off x="7385167" y="3399600"/>
            <a:ext cx="987300" cy="855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28575">
            <a:solidFill>
              <a:srgbClr val="F4A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800">
                <a:latin typeface="Overpass SemiBold"/>
                <a:ea typeface="Overpass SemiBold"/>
                <a:cs typeface="Overpass SemiBold"/>
                <a:sym typeface="Overpass SemiBold"/>
              </a:rPr>
              <a:t>CONTAINER</a:t>
            </a:r>
            <a:endParaRPr sz="800"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02" name="Google Shape;402;g11940460db9_0_290"/>
          <p:cNvSpPr/>
          <p:nvPr/>
        </p:nvSpPr>
        <p:spPr>
          <a:xfrm>
            <a:off x="3819417" y="3400401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940460db9_0_301"/>
          <p:cNvSpPr txBox="1"/>
          <p:nvPr>
            <p:ph type="title"/>
          </p:nvPr>
        </p:nvSpPr>
        <p:spPr>
          <a:xfrm>
            <a:off x="1752600" y="946000"/>
            <a:ext cx="86868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54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images are structured in layers</a:t>
            </a:r>
            <a:endParaRPr sz="3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1940460db9_0_301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413" name="Google Shape;413;g11940460db9_0_301"/>
          <p:cNvSpPr txBox="1"/>
          <p:nvPr>
            <p:ph idx="2" type="subTitle"/>
          </p:nvPr>
        </p:nvSpPr>
        <p:spPr>
          <a:xfrm>
            <a:off x="885050" y="6169550"/>
            <a:ext cx="9182700" cy="1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1940460db9_0_301"/>
          <p:cNvSpPr/>
          <p:nvPr/>
        </p:nvSpPr>
        <p:spPr>
          <a:xfrm>
            <a:off x="7734620" y="2514601"/>
            <a:ext cx="2035500" cy="2050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15" name="Google Shape;415;g11940460db9_0_301"/>
          <p:cNvGrpSpPr/>
          <p:nvPr/>
        </p:nvGrpSpPr>
        <p:grpSpPr>
          <a:xfrm>
            <a:off x="1852077" y="2514510"/>
            <a:ext cx="3439293" cy="1964489"/>
            <a:chOff x="950950" y="2433462"/>
            <a:chExt cx="3044700" cy="1729913"/>
          </a:xfrm>
        </p:grpSpPr>
        <p:sp>
          <p:nvSpPr>
            <p:cNvPr id="416" name="Google Shape;416;g11940460db9_0_301"/>
            <p:cNvSpPr/>
            <p:nvPr/>
          </p:nvSpPr>
          <p:spPr>
            <a:xfrm>
              <a:off x="950950" y="3766475"/>
              <a:ext cx="1673100" cy="396900"/>
            </a:xfrm>
            <a:prstGeom prst="rect">
              <a:avLst/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Base Image</a:t>
              </a:r>
              <a:endPara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17" name="Google Shape;417;g11940460db9_0_301"/>
            <p:cNvSpPr/>
            <p:nvPr/>
          </p:nvSpPr>
          <p:spPr>
            <a:xfrm>
              <a:off x="1408150" y="3322137"/>
              <a:ext cx="1673100" cy="396900"/>
            </a:xfrm>
            <a:prstGeom prst="rect">
              <a:avLst/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1</a:t>
              </a:r>
              <a:endPara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18" name="Google Shape;418;g11940460db9_0_301"/>
            <p:cNvSpPr/>
            <p:nvPr/>
          </p:nvSpPr>
          <p:spPr>
            <a:xfrm>
              <a:off x="1865350" y="2877800"/>
              <a:ext cx="1673100" cy="396900"/>
            </a:xfrm>
            <a:prstGeom prst="rect">
              <a:avLst/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2</a:t>
              </a:r>
              <a:endPara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19" name="Google Shape;419;g11940460db9_0_301"/>
            <p:cNvSpPr/>
            <p:nvPr/>
          </p:nvSpPr>
          <p:spPr>
            <a:xfrm>
              <a:off x="2322550" y="2433462"/>
              <a:ext cx="1673100" cy="396900"/>
            </a:xfrm>
            <a:prstGeom prst="rect">
              <a:avLst/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3</a:t>
              </a:r>
              <a:endPara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20" name="Google Shape;420;g11940460db9_0_301"/>
            <p:cNvSpPr/>
            <p:nvPr/>
          </p:nvSpPr>
          <p:spPr>
            <a:xfrm>
              <a:off x="2048240" y="2597275"/>
              <a:ext cx="172977" cy="233103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21" name="Google Shape;421;g11940460db9_0_301"/>
            <p:cNvSpPr/>
            <p:nvPr/>
          </p:nvSpPr>
          <p:spPr>
            <a:xfrm>
              <a:off x="1600806" y="3041584"/>
              <a:ext cx="172977" cy="233103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22" name="Google Shape;422;g11940460db9_0_301"/>
            <p:cNvSpPr/>
            <p:nvPr/>
          </p:nvSpPr>
          <p:spPr>
            <a:xfrm>
              <a:off x="1141669" y="3485925"/>
              <a:ext cx="172977" cy="233103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423" name="Google Shape;423;g11940460db9_0_301"/>
          <p:cNvSpPr/>
          <p:nvPr/>
        </p:nvSpPr>
        <p:spPr>
          <a:xfrm>
            <a:off x="7808582" y="4031263"/>
            <a:ext cx="18900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Base RHEL</a:t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4" name="Google Shape;424;g11940460db9_0_301"/>
          <p:cNvSpPr/>
          <p:nvPr/>
        </p:nvSpPr>
        <p:spPr>
          <a:xfrm>
            <a:off x="7808582" y="3552399"/>
            <a:ext cx="18900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OS Update Layer</a:t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5" name="Google Shape;425;g11940460db9_0_301"/>
          <p:cNvSpPr/>
          <p:nvPr/>
        </p:nvSpPr>
        <p:spPr>
          <a:xfrm>
            <a:off x="7808582" y="3073536"/>
            <a:ext cx="18900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Runtime Layer</a:t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6" name="Google Shape;426;g11940460db9_0_301"/>
          <p:cNvSpPr/>
          <p:nvPr/>
        </p:nvSpPr>
        <p:spPr>
          <a:xfrm>
            <a:off x="7808582" y="2594672"/>
            <a:ext cx="18900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Application Layer</a:t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7" name="Google Shape;427;g11940460db9_0_301"/>
          <p:cNvSpPr/>
          <p:nvPr/>
        </p:nvSpPr>
        <p:spPr>
          <a:xfrm>
            <a:off x="5869610" y="3356160"/>
            <a:ext cx="896700" cy="45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1940460db9_0_301"/>
          <p:cNvSpPr txBox="1"/>
          <p:nvPr/>
        </p:nvSpPr>
        <p:spPr>
          <a:xfrm>
            <a:off x="1932903" y="4829633"/>
            <a:ext cx="300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ed Hat Text"/>
                <a:ea typeface="Red Hat Text"/>
                <a:cs typeface="Red Hat Text"/>
                <a:sym typeface="Red Hat Text"/>
              </a:rPr>
              <a:t>Container Image Layers</a:t>
            </a:r>
            <a:endParaRPr sz="19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29" name="Google Shape;429;g11940460db9_0_301"/>
          <p:cNvSpPr txBox="1"/>
          <p:nvPr/>
        </p:nvSpPr>
        <p:spPr>
          <a:xfrm>
            <a:off x="7223558" y="4829632"/>
            <a:ext cx="300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ed Hat Text"/>
                <a:ea typeface="Red Hat Text"/>
                <a:cs typeface="Red Hat Text"/>
                <a:sym typeface="Red Hat Text"/>
              </a:rPr>
              <a:t>Example Container Image</a:t>
            </a:r>
            <a:endParaRPr sz="19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940460db9_0_324"/>
          <p:cNvSpPr txBox="1"/>
          <p:nvPr>
            <p:ph type="title"/>
          </p:nvPr>
        </p:nvSpPr>
        <p:spPr>
          <a:xfrm>
            <a:off x="1752600" y="946000"/>
            <a:ext cx="86868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54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anatomy of a Dockerfile</a:t>
            </a:r>
            <a:endParaRPr sz="3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1940460db9_0_324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437" name="Google Shape;437;g11940460db9_0_324"/>
          <p:cNvSpPr txBox="1"/>
          <p:nvPr>
            <p:ph idx="2" type="subTitle"/>
          </p:nvPr>
        </p:nvSpPr>
        <p:spPr>
          <a:xfrm>
            <a:off x="885050" y="6169550"/>
            <a:ext cx="9182700" cy="1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1940460db9_0_324"/>
          <p:cNvSpPr/>
          <p:nvPr/>
        </p:nvSpPr>
        <p:spPr>
          <a:xfrm>
            <a:off x="3677567" y="1859233"/>
            <a:ext cx="4386000" cy="3820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9" name="Google Shape;439;g11940460db9_0_324"/>
          <p:cNvSpPr/>
          <p:nvPr/>
        </p:nvSpPr>
        <p:spPr>
          <a:xfrm>
            <a:off x="3756167" y="3816183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ADD my-app.jar /home/my-app.jar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0" name="Google Shape;440;g11940460db9_0_324"/>
          <p:cNvSpPr/>
          <p:nvPr/>
        </p:nvSpPr>
        <p:spPr>
          <a:xfrm>
            <a:off x="3756167" y="3189600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RUN dnf install -y java-11-openjdk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1" name="Google Shape;441;g11940460db9_0_324"/>
          <p:cNvSpPr/>
          <p:nvPr/>
        </p:nvSpPr>
        <p:spPr>
          <a:xfrm>
            <a:off x="3756167" y="2584750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ENV foo=text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2" name="Google Shape;442;g11940460db9_0_324"/>
          <p:cNvSpPr/>
          <p:nvPr/>
        </p:nvSpPr>
        <p:spPr>
          <a:xfrm>
            <a:off x="3756167" y="1979917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FROM registry.access.redhat.com/ubi8/ubi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3" name="Google Shape;443;g11940460db9_0_324"/>
          <p:cNvSpPr txBox="1"/>
          <p:nvPr/>
        </p:nvSpPr>
        <p:spPr>
          <a:xfrm>
            <a:off x="3677566" y="5958167"/>
            <a:ext cx="4157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ed Hat Text"/>
                <a:ea typeface="Red Hat Text"/>
                <a:cs typeface="Red Hat Text"/>
                <a:sym typeface="Red Hat Text"/>
              </a:rPr>
              <a:t>Example for Java app</a:t>
            </a:r>
            <a:endParaRPr sz="19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4" name="Google Shape;444;g11940460db9_0_324"/>
          <p:cNvSpPr/>
          <p:nvPr/>
        </p:nvSpPr>
        <p:spPr>
          <a:xfrm>
            <a:off x="3756167" y="4992883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CMD java -jar /home/my-app.jar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5" name="Google Shape;445;g11940460db9_0_324"/>
          <p:cNvSpPr/>
          <p:nvPr/>
        </p:nvSpPr>
        <p:spPr>
          <a:xfrm>
            <a:off x="8216927" y="2056733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1940460db9_0_324"/>
          <p:cNvSpPr txBox="1"/>
          <p:nvPr/>
        </p:nvSpPr>
        <p:spPr>
          <a:xfrm>
            <a:off x="8608233" y="1940933"/>
            <a:ext cx="281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Inherit from a base image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7" name="Google Shape;447;g11940460db9_0_324"/>
          <p:cNvSpPr/>
          <p:nvPr/>
        </p:nvSpPr>
        <p:spPr>
          <a:xfrm>
            <a:off x="8216920" y="2624973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2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11940460db9_0_324"/>
          <p:cNvSpPr txBox="1"/>
          <p:nvPr/>
        </p:nvSpPr>
        <p:spPr>
          <a:xfrm>
            <a:off x="8608233" y="2495700"/>
            <a:ext cx="281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Parameters as environment variables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9" name="Google Shape;449;g11940460db9_0_324"/>
          <p:cNvSpPr/>
          <p:nvPr/>
        </p:nvSpPr>
        <p:spPr>
          <a:xfrm>
            <a:off x="8216927" y="3303200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 Black"/>
                <a:ea typeface="Overpass Black"/>
                <a:cs typeface="Overpass Black"/>
                <a:sym typeface="Overpass Black"/>
              </a:rPr>
              <a:t>3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1940460db9_0_324"/>
          <p:cNvSpPr txBox="1"/>
          <p:nvPr/>
        </p:nvSpPr>
        <p:spPr>
          <a:xfrm>
            <a:off x="8608233" y="3187400"/>
            <a:ext cx="281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Install dependencies (tooling from base image)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1" name="Google Shape;451;g11940460db9_0_324"/>
          <p:cNvSpPr/>
          <p:nvPr/>
        </p:nvSpPr>
        <p:spPr>
          <a:xfrm>
            <a:off x="8216927" y="3928583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 Black"/>
                <a:ea typeface="Overpass Black"/>
                <a:cs typeface="Overpass Black"/>
                <a:sym typeface="Overpass Black"/>
              </a:rPr>
              <a:t>4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1940460db9_0_324"/>
          <p:cNvSpPr txBox="1"/>
          <p:nvPr/>
        </p:nvSpPr>
        <p:spPr>
          <a:xfrm>
            <a:off x="8608233" y="3812783"/>
            <a:ext cx="281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Add your app as a new Layer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3" name="Google Shape;453;g11940460db9_0_324"/>
          <p:cNvSpPr txBox="1"/>
          <p:nvPr/>
        </p:nvSpPr>
        <p:spPr>
          <a:xfrm>
            <a:off x="8608233" y="4438200"/>
            <a:ext cx="3434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Expose the port your app will use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4" name="Google Shape;454;g11940460db9_0_324"/>
          <p:cNvSpPr/>
          <p:nvPr/>
        </p:nvSpPr>
        <p:spPr>
          <a:xfrm>
            <a:off x="3756167" y="4421017"/>
            <a:ext cx="4157100" cy="450900"/>
          </a:xfrm>
          <a:prstGeom prst="rect">
            <a:avLst/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EXPOSE 8080</a:t>
            </a:r>
            <a:endParaRPr b="1" sz="13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5" name="Google Shape;455;g11940460db9_0_324"/>
          <p:cNvSpPr/>
          <p:nvPr/>
        </p:nvSpPr>
        <p:spPr>
          <a:xfrm>
            <a:off x="8216927" y="5069550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 Black"/>
                <a:ea typeface="Overpass Black"/>
                <a:cs typeface="Overpass Black"/>
                <a:sym typeface="Overpass Black"/>
              </a:rPr>
              <a:t>6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1940460db9_0_324"/>
          <p:cNvSpPr txBox="1"/>
          <p:nvPr/>
        </p:nvSpPr>
        <p:spPr>
          <a:xfrm>
            <a:off x="8608233" y="4991167"/>
            <a:ext cx="3434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Run the app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57" name="Google Shape;457;g11940460db9_0_324"/>
          <p:cNvSpPr/>
          <p:nvPr/>
        </p:nvSpPr>
        <p:spPr>
          <a:xfrm>
            <a:off x="8216927" y="4553983"/>
            <a:ext cx="300900" cy="3009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76300" lIns="76300" spcFirstLastPara="1" rIns="76300" wrap="square" tIns="7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 Black"/>
                <a:ea typeface="Overpass Black"/>
                <a:cs typeface="Overpass Black"/>
                <a:sym typeface="Overpass Black"/>
              </a:rPr>
              <a:t>5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940460db9_0_351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463" name="Google Shape;463;g11940460db9_0_351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11940460db9_0_351"/>
          <p:cNvSpPr/>
          <p:nvPr/>
        </p:nvSpPr>
        <p:spPr>
          <a:xfrm>
            <a:off x="2836516" y="2857133"/>
            <a:ext cx="3318000" cy="2643300"/>
          </a:xfrm>
          <a:prstGeom prst="rect">
            <a:avLst/>
          </a:prstGeom>
          <a:noFill/>
          <a:ln cap="flat" cmpd="sng" w="19050">
            <a:solidFill>
              <a:srgbClr val="EC7A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verpass"/>
                <a:ea typeface="Overpass"/>
                <a:cs typeface="Overpass"/>
                <a:sym typeface="Overpass"/>
              </a:rPr>
              <a:t>IMAGE REGISTRY</a:t>
            </a:r>
            <a:endParaRPr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5" name="Google Shape;465;g11940460db9_0_351"/>
          <p:cNvSpPr txBox="1"/>
          <p:nvPr/>
        </p:nvSpPr>
        <p:spPr>
          <a:xfrm>
            <a:off x="1102200" y="60960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container images are stored in </a:t>
            </a:r>
            <a:b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an image registry</a:t>
            </a:r>
            <a:endParaRPr sz="37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66" name="Google Shape;466;g11940460db9_0_351"/>
          <p:cNvCxnSpPr/>
          <p:nvPr/>
        </p:nvCxnSpPr>
        <p:spPr>
          <a:xfrm>
            <a:off x="6151084" y="4335201"/>
            <a:ext cx="2217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g11940460db9_0_351"/>
          <p:cNvSpPr/>
          <p:nvPr/>
        </p:nvSpPr>
        <p:spPr>
          <a:xfrm>
            <a:off x="8368284" y="3907600"/>
            <a:ext cx="987300" cy="855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28575">
            <a:solidFill>
              <a:srgbClr val="F4A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800">
                <a:latin typeface="Overpass SemiBold"/>
                <a:ea typeface="Overpass SemiBold"/>
                <a:cs typeface="Overpass SemiBold"/>
                <a:sym typeface="Overpass SemiBold"/>
              </a:rPr>
              <a:t>CONTAINER</a:t>
            </a:r>
            <a:endParaRPr sz="800"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68" name="Google Shape;468;g11940460db9_0_351"/>
          <p:cNvSpPr/>
          <p:nvPr/>
        </p:nvSpPr>
        <p:spPr>
          <a:xfrm>
            <a:off x="3012067" y="3387767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69" name="Google Shape;469;g11940460db9_0_351"/>
          <p:cNvSpPr/>
          <p:nvPr/>
        </p:nvSpPr>
        <p:spPr>
          <a:xfrm>
            <a:off x="4037434" y="3387767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70" name="Google Shape;470;g11940460db9_0_351"/>
          <p:cNvSpPr/>
          <p:nvPr/>
        </p:nvSpPr>
        <p:spPr>
          <a:xfrm>
            <a:off x="5062801" y="3387767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71" name="Google Shape;471;g11940460db9_0_351"/>
          <p:cNvSpPr/>
          <p:nvPr/>
        </p:nvSpPr>
        <p:spPr>
          <a:xfrm>
            <a:off x="3012067" y="4409501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72" name="Google Shape;472;g11940460db9_0_351"/>
          <p:cNvSpPr/>
          <p:nvPr/>
        </p:nvSpPr>
        <p:spPr>
          <a:xfrm>
            <a:off x="4037434" y="4409501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73" name="Google Shape;473;g11940460db9_0_351"/>
          <p:cNvSpPr/>
          <p:nvPr/>
        </p:nvSpPr>
        <p:spPr>
          <a:xfrm>
            <a:off x="5062801" y="4409501"/>
            <a:ext cx="987600" cy="853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AF6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IMAGE</a:t>
            </a:r>
            <a:endParaRPr sz="8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940460db9_0_366"/>
          <p:cNvSpPr txBox="1"/>
          <p:nvPr>
            <p:ph idx="1" type="subTitle"/>
          </p:nvPr>
        </p:nvSpPr>
        <p:spPr>
          <a:xfrm>
            <a:off x="447775" y="55441"/>
            <a:ext cx="5148900" cy="3231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 &amp; KUBERNETES CONCEPTS</a:t>
            </a:r>
            <a:endParaRPr/>
          </a:p>
        </p:txBody>
      </p:sp>
      <p:sp>
        <p:nvSpPr>
          <p:cNvPr id="479" name="Google Shape;479;g11940460db9_0_366"/>
          <p:cNvSpPr txBox="1"/>
          <p:nvPr>
            <p:ph idx="12" type="sldNum"/>
          </p:nvPr>
        </p:nvSpPr>
        <p:spPr>
          <a:xfrm>
            <a:off x="81975" y="6169556"/>
            <a:ext cx="7317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g11940460db9_0_366"/>
          <p:cNvSpPr txBox="1"/>
          <p:nvPr/>
        </p:nvSpPr>
        <p:spPr>
          <a:xfrm>
            <a:off x="1102200" y="60960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an image repository contains all versions of an image in the image registry</a:t>
            </a:r>
            <a:endParaRPr sz="37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1" name="Google Shape;481;g11940460db9_0_366"/>
          <p:cNvSpPr/>
          <p:nvPr/>
        </p:nvSpPr>
        <p:spPr>
          <a:xfrm>
            <a:off x="2384000" y="2649667"/>
            <a:ext cx="7422000" cy="2989500"/>
          </a:xfrm>
          <a:prstGeom prst="rect">
            <a:avLst/>
          </a:prstGeom>
          <a:noFill/>
          <a:ln cap="flat" cmpd="sng" w="19050">
            <a:solidFill>
              <a:srgbClr val="EC7A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verpass"/>
                <a:ea typeface="Overpass"/>
                <a:cs typeface="Overpass"/>
                <a:sym typeface="Overpass"/>
              </a:rPr>
              <a:t>IMAGE REGISTRY</a:t>
            </a:r>
            <a:endParaRPr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2" name="Google Shape;482;g11940460db9_0_366"/>
          <p:cNvSpPr/>
          <p:nvPr/>
        </p:nvSpPr>
        <p:spPr>
          <a:xfrm>
            <a:off x="2600534" y="3824700"/>
            <a:ext cx="3423600" cy="158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1940460db9_0_366"/>
          <p:cNvSpPr txBox="1"/>
          <p:nvPr/>
        </p:nvSpPr>
        <p:spPr>
          <a:xfrm>
            <a:off x="2627338" y="3958371"/>
            <a:ext cx="25263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frontend:latest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frontend:2.0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frontend:1.1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frontend:1.0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g11940460db9_0_366"/>
          <p:cNvSpPr/>
          <p:nvPr/>
        </p:nvSpPr>
        <p:spPr>
          <a:xfrm>
            <a:off x="6156534" y="3824700"/>
            <a:ext cx="3423600" cy="158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1940460db9_0_366"/>
          <p:cNvSpPr txBox="1"/>
          <p:nvPr/>
        </p:nvSpPr>
        <p:spPr>
          <a:xfrm>
            <a:off x="6183338" y="3958371"/>
            <a:ext cx="25263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mongo:latest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mongo:3.7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mongo:3.6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mongo:3.4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g11940460db9_0_366"/>
          <p:cNvSpPr txBox="1"/>
          <p:nvPr/>
        </p:nvSpPr>
        <p:spPr>
          <a:xfrm>
            <a:off x="2563487" y="3373204"/>
            <a:ext cx="2777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verpass"/>
                <a:ea typeface="Overpass"/>
                <a:cs typeface="Overpass"/>
                <a:sym typeface="Overpass"/>
              </a:rPr>
              <a:t>myregistry/frontend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7" name="Google Shape;487;g11940460db9_0_366"/>
          <p:cNvSpPr txBox="1"/>
          <p:nvPr/>
        </p:nvSpPr>
        <p:spPr>
          <a:xfrm>
            <a:off x="6119487" y="3373204"/>
            <a:ext cx="2777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verpass"/>
                <a:ea typeface="Overpass"/>
                <a:cs typeface="Overpass"/>
                <a:sym typeface="Overpass"/>
              </a:rPr>
              <a:t>myregistry/mongo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88" name="Google Shape;488;g11940460db9_0_366"/>
          <p:cNvGrpSpPr/>
          <p:nvPr/>
        </p:nvGrpSpPr>
        <p:grpSpPr>
          <a:xfrm>
            <a:off x="4583820" y="4101022"/>
            <a:ext cx="1161927" cy="1027930"/>
            <a:chOff x="234071" y="3189584"/>
            <a:chExt cx="871467" cy="770967"/>
          </a:xfrm>
        </p:grpSpPr>
        <p:sp>
          <p:nvSpPr>
            <p:cNvPr id="489" name="Google Shape;489;g11940460db9_0_366"/>
            <p:cNvSpPr/>
            <p:nvPr/>
          </p:nvSpPr>
          <p:spPr>
            <a:xfrm>
              <a:off x="234071" y="3189584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0" name="Google Shape;490;g11940460db9_0_366"/>
            <p:cNvSpPr/>
            <p:nvPr/>
          </p:nvSpPr>
          <p:spPr>
            <a:xfrm>
              <a:off x="277660" y="3233173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1" name="Google Shape;491;g11940460db9_0_366"/>
            <p:cNvSpPr/>
            <p:nvPr/>
          </p:nvSpPr>
          <p:spPr>
            <a:xfrm>
              <a:off x="321249" y="3276762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C7A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2" name="Google Shape;492;g11940460db9_0_366"/>
            <p:cNvSpPr/>
            <p:nvPr/>
          </p:nvSpPr>
          <p:spPr>
            <a:xfrm>
              <a:off x="364838" y="3320351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</p:grpSp>
      <p:grpSp>
        <p:nvGrpSpPr>
          <p:cNvPr id="493" name="Google Shape;493;g11940460db9_0_366"/>
          <p:cNvGrpSpPr/>
          <p:nvPr/>
        </p:nvGrpSpPr>
        <p:grpSpPr>
          <a:xfrm>
            <a:off x="8041653" y="4125272"/>
            <a:ext cx="1161927" cy="1027930"/>
            <a:chOff x="234071" y="3189584"/>
            <a:chExt cx="871467" cy="770967"/>
          </a:xfrm>
        </p:grpSpPr>
        <p:sp>
          <p:nvSpPr>
            <p:cNvPr id="494" name="Google Shape;494;g11940460db9_0_366"/>
            <p:cNvSpPr/>
            <p:nvPr/>
          </p:nvSpPr>
          <p:spPr>
            <a:xfrm>
              <a:off x="234071" y="3189584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5" name="Google Shape;495;g11940460db9_0_366"/>
            <p:cNvSpPr/>
            <p:nvPr/>
          </p:nvSpPr>
          <p:spPr>
            <a:xfrm>
              <a:off x="277660" y="3233173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6" name="Google Shape;496;g11940460db9_0_366"/>
            <p:cNvSpPr/>
            <p:nvPr/>
          </p:nvSpPr>
          <p:spPr>
            <a:xfrm>
              <a:off x="321249" y="3276762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C7A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  <p:sp>
          <p:nvSpPr>
            <p:cNvPr id="497" name="Google Shape;497;g11940460db9_0_366"/>
            <p:cNvSpPr/>
            <p:nvPr/>
          </p:nvSpPr>
          <p:spPr>
            <a:xfrm>
              <a:off x="364838" y="3320351"/>
              <a:ext cx="740700" cy="64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4AF6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IMAGE</a:t>
              </a:r>
              <a:endParaRPr sz="8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11940460db9_0_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09975"/>
            <a:ext cx="11887199" cy="474371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1940460db9_0_778"/>
          <p:cNvSpPr txBox="1"/>
          <p:nvPr>
            <p:ph type="title"/>
          </p:nvPr>
        </p:nvSpPr>
        <p:spPr>
          <a:xfrm>
            <a:off x="2797125" y="713225"/>
            <a:ext cx="7212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</a:rPr>
              <a:t>Semi-Automated Pipeline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940460db9_0_9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g11940460db9_0_982"/>
          <p:cNvSpPr/>
          <p:nvPr/>
        </p:nvSpPr>
        <p:spPr>
          <a:xfrm>
            <a:off x="10089925" y="288275"/>
            <a:ext cx="19815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g11940460db9_0_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250" y="1503450"/>
            <a:ext cx="4268749" cy="26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1940460db9_0_982"/>
          <p:cNvSpPr txBox="1"/>
          <p:nvPr>
            <p:ph type="title"/>
          </p:nvPr>
        </p:nvSpPr>
        <p:spPr>
          <a:xfrm>
            <a:off x="1089325" y="4331935"/>
            <a:ext cx="48039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Expertise in many differents areas  (langs, tool, tech)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Lack of tests  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Pure documentation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Just fix it, do not touch it if it's works</a:t>
            </a:r>
            <a:endParaRPr sz="1500"/>
          </a:p>
          <a:p>
            <a:pPr indent="0" lvl="0" marL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2" name="Google Shape;512;g11940460db9_0_982"/>
          <p:cNvSpPr txBox="1"/>
          <p:nvPr>
            <p:ph type="title"/>
          </p:nvPr>
        </p:nvSpPr>
        <p:spPr>
          <a:xfrm>
            <a:off x="6529325" y="4372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Same language, tools, tech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Unit tests, integration tests, manual testing, etc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At worse case, code is your documentation</a:t>
            </a:r>
            <a:endParaRPr sz="1500"/>
          </a:p>
          <a:p>
            <a:pPr indent="-31115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Well defined development life cycle </a:t>
            </a:r>
            <a:endParaRPr sz="1500"/>
          </a:p>
        </p:txBody>
      </p:sp>
      <p:cxnSp>
        <p:nvCxnSpPr>
          <p:cNvPr id="513" name="Google Shape;513;g11940460db9_0_982"/>
          <p:cNvCxnSpPr/>
          <p:nvPr/>
        </p:nvCxnSpPr>
        <p:spPr>
          <a:xfrm>
            <a:off x="6098909" y="4320200"/>
            <a:ext cx="3300" cy="16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4" name="Google Shape;514;g11940460db9_0_982"/>
          <p:cNvSpPr txBox="1"/>
          <p:nvPr>
            <p:ph type="title"/>
          </p:nvPr>
        </p:nvSpPr>
        <p:spPr>
          <a:xfrm>
            <a:off x="2490000" y="560350"/>
            <a:ext cx="7212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</a:rPr>
              <a:t>Development vs. Operations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940460db9_0_806"/>
          <p:cNvSpPr txBox="1"/>
          <p:nvPr>
            <p:ph type="title"/>
          </p:nvPr>
        </p:nvSpPr>
        <p:spPr>
          <a:xfrm>
            <a:off x="2797125" y="713225"/>
            <a:ext cx="7212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</a:rPr>
              <a:t>DevOps For The Rescue</a:t>
            </a:r>
            <a:endParaRPr sz="4000"/>
          </a:p>
        </p:txBody>
      </p:sp>
      <p:pic>
        <p:nvPicPr>
          <p:cNvPr id="520" name="Google Shape;520;g11940460db9_0_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039525"/>
            <a:ext cx="78105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1940460db9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397" y="1588805"/>
            <a:ext cx="10568941" cy="46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1940460db9_0_257"/>
          <p:cNvSpPr txBox="1"/>
          <p:nvPr>
            <p:ph type="title"/>
          </p:nvPr>
        </p:nvSpPr>
        <p:spPr>
          <a:xfrm>
            <a:off x="2797125" y="713225"/>
            <a:ext cx="7212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2525"/>
                </a:solidFill>
              </a:rPr>
              <a:t>CI/CD Pipelines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40460db9_0_0"/>
          <p:cNvSpPr txBox="1"/>
          <p:nvPr>
            <p:ph type="title"/>
          </p:nvPr>
        </p:nvSpPr>
        <p:spPr>
          <a:xfrm>
            <a:off x="2329800" y="592700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Software Is Eating The World</a:t>
            </a:r>
            <a:endParaRPr sz="4400"/>
          </a:p>
        </p:txBody>
      </p:sp>
      <p:grpSp>
        <p:nvGrpSpPr>
          <p:cNvPr id="235" name="Google Shape;235;g11940460db9_0_0"/>
          <p:cNvGrpSpPr/>
          <p:nvPr/>
        </p:nvGrpSpPr>
        <p:grpSpPr>
          <a:xfrm>
            <a:off x="1819655" y="1406652"/>
            <a:ext cx="8706612" cy="5141976"/>
            <a:chOff x="1819655" y="1406652"/>
            <a:chExt cx="8706612" cy="5141976"/>
          </a:xfrm>
        </p:grpSpPr>
        <p:pic>
          <p:nvPicPr>
            <p:cNvPr id="236" name="Google Shape;236;g11940460db9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9655" y="1406652"/>
              <a:ext cx="8706612" cy="514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g11940460db9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11679" y="1598676"/>
              <a:ext cx="8336280" cy="47716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940460db9_0_772"/>
          <p:cNvSpPr txBox="1"/>
          <p:nvPr>
            <p:ph type="title"/>
          </p:nvPr>
        </p:nvSpPr>
        <p:spPr>
          <a:xfrm>
            <a:off x="1462188" y="635575"/>
            <a:ext cx="92676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Hands-On Lab #2 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52525"/>
                </a:solidFill>
              </a:rPr>
              <a:t>Getting Familiar With Containers -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Exercises 2+3</a:t>
            </a:r>
            <a:endParaRPr sz="2400">
              <a:solidFill>
                <a:srgbClr val="252525"/>
              </a:solidFill>
            </a:endParaRPr>
          </a:p>
        </p:txBody>
      </p:sp>
      <p:pic>
        <p:nvPicPr>
          <p:cNvPr id="532" name="Google Shape;532;g11940460db9_0_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713" y="1893350"/>
            <a:ext cx="6476567" cy="48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940460db9_0_25"/>
          <p:cNvSpPr txBox="1"/>
          <p:nvPr>
            <p:ph type="title"/>
          </p:nvPr>
        </p:nvSpPr>
        <p:spPr>
          <a:xfrm>
            <a:off x="2482200" y="745100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Open Source As an Enabler</a:t>
            </a:r>
            <a:endParaRPr sz="4400"/>
          </a:p>
        </p:txBody>
      </p:sp>
      <p:sp>
        <p:nvSpPr>
          <p:cNvPr id="243" name="Google Shape;243;g11940460db9_0_25"/>
          <p:cNvSpPr txBox="1"/>
          <p:nvPr/>
        </p:nvSpPr>
        <p:spPr>
          <a:xfrm>
            <a:off x="5376164" y="5142357"/>
            <a:ext cx="1745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Participate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-2539" lvl="0" marL="12700" marR="5080" rtl="0" algn="ctr">
              <a:lnSpc>
                <a:spcPct val="101899"/>
              </a:lnSpc>
              <a:spcBef>
                <a:spcPts val="945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We participate in and create community-powered upstream projects.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1940460db9_0_25"/>
          <p:cNvSpPr txBox="1"/>
          <p:nvPr/>
        </p:nvSpPr>
        <p:spPr>
          <a:xfrm>
            <a:off x="7515606" y="5142357"/>
            <a:ext cx="1336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251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Integrate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13334" lvl="0" marL="12700" marR="5080" rtl="0" algn="just">
              <a:lnSpc>
                <a:spcPct val="101899"/>
              </a:lnSpc>
              <a:spcBef>
                <a:spcPts val="945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We integrate upstream projects, fostering open community platforms.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940460db9_0_25"/>
          <p:cNvSpPr txBox="1"/>
          <p:nvPr/>
        </p:nvSpPr>
        <p:spPr>
          <a:xfrm>
            <a:off x="9280017" y="5142357"/>
            <a:ext cx="1678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A20000"/>
                </a:solidFill>
                <a:latin typeface="Calibri"/>
                <a:ea typeface="Calibri"/>
                <a:cs typeface="Calibri"/>
                <a:sym typeface="Calibri"/>
              </a:rPr>
              <a:t>Stabilize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ctr">
              <a:lnSpc>
                <a:spcPct val="1016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We commercialize these platforms together with a rich ecosystem of services and certifications.</a:t>
            </a: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11940460db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2000"/>
            <a:ext cx="12192000" cy="675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1940460db9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75" y="1002950"/>
            <a:ext cx="9922651" cy="48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40460db9_0_80"/>
          <p:cNvSpPr/>
          <p:nvPr/>
        </p:nvSpPr>
        <p:spPr>
          <a:xfrm>
            <a:off x="448055" y="0"/>
            <a:ext cx="0" cy="886460"/>
          </a:xfrm>
          <a:custGeom>
            <a:rect b="b" l="l" r="r" t="t"/>
            <a:pathLst>
              <a:path extrusionOk="0" h="886460" w="120000">
                <a:moveTo>
                  <a:pt x="0" y="88646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D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1940460db9_0_80"/>
          <p:cNvSpPr/>
          <p:nvPr/>
        </p:nvSpPr>
        <p:spPr>
          <a:xfrm>
            <a:off x="448055" y="6400800"/>
            <a:ext cx="0" cy="457200"/>
          </a:xfrm>
          <a:custGeom>
            <a:rect b="b" l="l" r="r" t="t"/>
            <a:pathLst>
              <a:path extrusionOk="0" h="457200" w="120000">
                <a:moveTo>
                  <a:pt x="0" y="45679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D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g11940460db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671" y="6313932"/>
            <a:ext cx="976883" cy="2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1940460db9_0_80"/>
          <p:cNvSpPr txBox="1"/>
          <p:nvPr/>
        </p:nvSpPr>
        <p:spPr>
          <a:xfrm>
            <a:off x="9906761" y="6381394"/>
            <a:ext cx="560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F16625-200131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11940460db9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1940460db9_0_80"/>
          <p:cNvSpPr txBox="1"/>
          <p:nvPr/>
        </p:nvSpPr>
        <p:spPr>
          <a:xfrm>
            <a:off x="408228" y="6172301"/>
            <a:ext cx="77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g11940460db9_0_80"/>
          <p:cNvGrpSpPr/>
          <p:nvPr/>
        </p:nvGrpSpPr>
        <p:grpSpPr>
          <a:xfrm>
            <a:off x="2232660" y="1670304"/>
            <a:ext cx="7677910" cy="3116580"/>
            <a:chOff x="2232660" y="1670304"/>
            <a:chExt cx="7677910" cy="3116580"/>
          </a:xfrm>
        </p:grpSpPr>
        <p:sp>
          <p:nvSpPr>
            <p:cNvPr id="263" name="Google Shape;263;g11940460db9_0_80"/>
            <p:cNvSpPr/>
            <p:nvPr/>
          </p:nvSpPr>
          <p:spPr>
            <a:xfrm>
              <a:off x="3929634" y="2273045"/>
              <a:ext cx="4232909" cy="1976754"/>
            </a:xfrm>
            <a:custGeom>
              <a:rect b="b" l="l" r="r" t="t"/>
              <a:pathLst>
                <a:path extrusionOk="0" h="1976754" w="4232909">
                  <a:moveTo>
                    <a:pt x="855218" y="1533906"/>
                  </a:moveTo>
                  <a:lnTo>
                    <a:pt x="846328" y="1517142"/>
                  </a:lnTo>
                  <a:lnTo>
                    <a:pt x="62877" y="1932597"/>
                  </a:lnTo>
                  <a:lnTo>
                    <a:pt x="49530" y="1907413"/>
                  </a:lnTo>
                  <a:lnTo>
                    <a:pt x="0" y="1976755"/>
                  </a:lnTo>
                  <a:lnTo>
                    <a:pt x="85217" y="1974723"/>
                  </a:lnTo>
                  <a:lnTo>
                    <a:pt x="74980" y="1955419"/>
                  </a:lnTo>
                  <a:lnTo>
                    <a:pt x="71818" y="1949462"/>
                  </a:lnTo>
                  <a:lnTo>
                    <a:pt x="855218" y="1533906"/>
                  </a:lnTo>
                  <a:close/>
                </a:path>
                <a:path extrusionOk="0" h="1976754" w="4232909">
                  <a:moveTo>
                    <a:pt x="855218" y="442722"/>
                  </a:moveTo>
                  <a:lnTo>
                    <a:pt x="71818" y="27305"/>
                  </a:lnTo>
                  <a:lnTo>
                    <a:pt x="74980" y="21336"/>
                  </a:lnTo>
                  <a:lnTo>
                    <a:pt x="85217" y="2032"/>
                  </a:lnTo>
                  <a:lnTo>
                    <a:pt x="0" y="0"/>
                  </a:lnTo>
                  <a:lnTo>
                    <a:pt x="49530" y="69342"/>
                  </a:lnTo>
                  <a:lnTo>
                    <a:pt x="62877" y="44170"/>
                  </a:lnTo>
                  <a:lnTo>
                    <a:pt x="846328" y="459613"/>
                  </a:lnTo>
                  <a:lnTo>
                    <a:pt x="855218" y="442722"/>
                  </a:lnTo>
                  <a:close/>
                </a:path>
                <a:path extrusionOk="0" h="1976754" w="4232909">
                  <a:moveTo>
                    <a:pt x="4232529" y="1976755"/>
                  </a:moveTo>
                  <a:lnTo>
                    <a:pt x="4217327" y="1955419"/>
                  </a:lnTo>
                  <a:lnTo>
                    <a:pt x="4183126" y="1907413"/>
                  </a:lnTo>
                  <a:lnTo>
                    <a:pt x="4169765" y="1932597"/>
                  </a:lnTo>
                  <a:lnTo>
                    <a:pt x="3386201" y="1517142"/>
                  </a:lnTo>
                  <a:lnTo>
                    <a:pt x="3377311" y="1533906"/>
                  </a:lnTo>
                  <a:lnTo>
                    <a:pt x="4160799" y="1949513"/>
                  </a:lnTo>
                  <a:lnTo>
                    <a:pt x="4147439" y="1974723"/>
                  </a:lnTo>
                  <a:lnTo>
                    <a:pt x="4232529" y="1976755"/>
                  </a:lnTo>
                  <a:close/>
                </a:path>
                <a:path extrusionOk="0" h="1976754" w="4232909">
                  <a:moveTo>
                    <a:pt x="4232529" y="0"/>
                  </a:moveTo>
                  <a:lnTo>
                    <a:pt x="4147439" y="2032"/>
                  </a:lnTo>
                  <a:lnTo>
                    <a:pt x="4160799" y="27254"/>
                  </a:lnTo>
                  <a:lnTo>
                    <a:pt x="3377311" y="442722"/>
                  </a:lnTo>
                  <a:lnTo>
                    <a:pt x="3386201" y="459613"/>
                  </a:lnTo>
                  <a:lnTo>
                    <a:pt x="4169765" y="44170"/>
                  </a:lnTo>
                  <a:lnTo>
                    <a:pt x="4183126" y="69342"/>
                  </a:lnTo>
                  <a:lnTo>
                    <a:pt x="4217327" y="21336"/>
                  </a:lnTo>
                  <a:lnTo>
                    <a:pt x="423252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g11940460db9_0_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32660" y="3726180"/>
              <a:ext cx="1080515" cy="1046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g11940460db9_0_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25483" y="4123944"/>
              <a:ext cx="1085087" cy="662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g11940460db9_0_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63140" y="1670304"/>
              <a:ext cx="918972" cy="1110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g11940460db9_0_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901683" y="1845564"/>
              <a:ext cx="992124" cy="830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g11940460db9_0_80"/>
          <p:cNvSpPr txBox="1"/>
          <p:nvPr/>
        </p:nvSpPr>
        <p:spPr>
          <a:xfrm>
            <a:off x="2297938" y="2961258"/>
            <a:ext cx="949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1940460db9_0_80"/>
          <p:cNvSpPr txBox="1"/>
          <p:nvPr/>
        </p:nvSpPr>
        <p:spPr>
          <a:xfrm>
            <a:off x="1531366" y="5081727"/>
            <a:ext cx="23799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25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Transparency/Security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(both access and the ability to act)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1940460db9_0_80"/>
          <p:cNvSpPr txBox="1"/>
          <p:nvPr/>
        </p:nvSpPr>
        <p:spPr>
          <a:xfrm>
            <a:off x="8679306" y="2880486"/>
            <a:ext cx="1447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76225" lvl="0" marL="28829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Shared problems are solved faster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940460db9_0_80"/>
          <p:cNvSpPr txBox="1"/>
          <p:nvPr/>
        </p:nvSpPr>
        <p:spPr>
          <a:xfrm>
            <a:off x="8519921" y="5118353"/>
            <a:ext cx="1768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1630" lvl="0" marL="353695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Working together creates standardization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1940460db9_0_80"/>
          <p:cNvSpPr txBox="1"/>
          <p:nvPr>
            <p:ph type="title"/>
          </p:nvPr>
        </p:nvSpPr>
        <p:spPr>
          <a:xfrm>
            <a:off x="2482200" y="648225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Open Source In Practice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40460db9_0_52"/>
          <p:cNvSpPr/>
          <p:nvPr/>
        </p:nvSpPr>
        <p:spPr>
          <a:xfrm>
            <a:off x="448055" y="0"/>
            <a:ext cx="0" cy="886460"/>
          </a:xfrm>
          <a:custGeom>
            <a:rect b="b" l="l" r="r" t="t"/>
            <a:pathLst>
              <a:path extrusionOk="0" h="886460" w="120000">
                <a:moveTo>
                  <a:pt x="0" y="88646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D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1940460db9_0_52"/>
          <p:cNvSpPr/>
          <p:nvPr/>
        </p:nvSpPr>
        <p:spPr>
          <a:xfrm>
            <a:off x="448055" y="6400800"/>
            <a:ext cx="0" cy="457200"/>
          </a:xfrm>
          <a:custGeom>
            <a:rect b="b" l="l" r="r" t="t"/>
            <a:pathLst>
              <a:path extrusionOk="0" h="457200" w="120000">
                <a:moveTo>
                  <a:pt x="0" y="45679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D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11940460db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671" y="6313932"/>
            <a:ext cx="976883" cy="2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1940460db9_0_52"/>
          <p:cNvSpPr txBox="1"/>
          <p:nvPr/>
        </p:nvSpPr>
        <p:spPr>
          <a:xfrm>
            <a:off x="9906761" y="6381394"/>
            <a:ext cx="560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F16625-200131</a:t>
            </a:r>
            <a:endParaRPr sz="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1940460db9_0_52"/>
          <p:cNvSpPr txBox="1"/>
          <p:nvPr/>
        </p:nvSpPr>
        <p:spPr>
          <a:xfrm>
            <a:off x="408228" y="6172301"/>
            <a:ext cx="77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1940460db9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6" y="1833372"/>
            <a:ext cx="12109703" cy="403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1940460db9_0_52"/>
          <p:cNvSpPr txBox="1"/>
          <p:nvPr>
            <p:ph type="title"/>
          </p:nvPr>
        </p:nvSpPr>
        <p:spPr>
          <a:xfrm>
            <a:off x="1550200" y="559750"/>
            <a:ext cx="9160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Red Hat As an Open Source Leader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40460db9_1_18"/>
          <p:cNvSpPr/>
          <p:nvPr/>
        </p:nvSpPr>
        <p:spPr>
          <a:xfrm>
            <a:off x="1395983" y="2421636"/>
            <a:ext cx="9407525" cy="0"/>
          </a:xfrm>
          <a:custGeom>
            <a:rect b="b" l="l" r="r" t="t"/>
            <a:pathLst>
              <a:path extrusionOk="0" h="120000" w="9407525">
                <a:moveTo>
                  <a:pt x="0" y="0"/>
                </a:moveTo>
                <a:lnTo>
                  <a:pt x="9407271" y="0"/>
                </a:lnTo>
              </a:path>
            </a:pathLst>
          </a:custGeom>
          <a:noFill/>
          <a:ln cap="flat" cmpd="sng" w="15875">
            <a:solidFill>
              <a:srgbClr val="AB93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g11940460db9_1_18"/>
          <p:cNvGrpSpPr/>
          <p:nvPr/>
        </p:nvGrpSpPr>
        <p:grpSpPr>
          <a:xfrm>
            <a:off x="3294194" y="2421625"/>
            <a:ext cx="5571744" cy="3092196"/>
            <a:chOff x="3400044" y="2362200"/>
            <a:chExt cx="5571744" cy="3092196"/>
          </a:xfrm>
        </p:grpSpPr>
        <p:pic>
          <p:nvPicPr>
            <p:cNvPr id="290" name="Google Shape;290;g11940460db9_1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0044" y="2362200"/>
              <a:ext cx="5571744" cy="3092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11940460db9_1_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5116" y="2557271"/>
              <a:ext cx="5001767" cy="25222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g11940460db9_1_18"/>
          <p:cNvSpPr txBox="1"/>
          <p:nvPr>
            <p:ph type="title"/>
          </p:nvPr>
        </p:nvSpPr>
        <p:spPr>
          <a:xfrm>
            <a:off x="2313875" y="1216150"/>
            <a:ext cx="75324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An </a:t>
            </a:r>
            <a:r>
              <a:rPr lang="en-US" sz="4400">
                <a:solidFill>
                  <a:srgbClr val="252525"/>
                </a:solidFill>
              </a:rPr>
              <a:t>Architectural</a:t>
            </a:r>
            <a:r>
              <a:rPr lang="en-US" sz="4400">
                <a:solidFill>
                  <a:srgbClr val="252525"/>
                </a:solidFill>
              </a:rPr>
              <a:t> Change</a:t>
            </a:r>
            <a:endParaRPr sz="4400">
              <a:solidFill>
                <a:srgbClr val="252525"/>
              </a:solidFill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1940460db9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560" y="1207008"/>
            <a:ext cx="9834372" cy="51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1940460db9_0_110"/>
          <p:cNvSpPr txBox="1"/>
          <p:nvPr>
            <p:ph type="title"/>
          </p:nvPr>
        </p:nvSpPr>
        <p:spPr>
          <a:xfrm>
            <a:off x="2448500" y="357550"/>
            <a:ext cx="7532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52525"/>
                </a:solidFill>
              </a:rPr>
              <a:t>Monolith</a:t>
            </a:r>
            <a:r>
              <a:rPr lang="en-US" sz="4400">
                <a:solidFill>
                  <a:srgbClr val="252525"/>
                </a:solidFill>
              </a:rPr>
              <a:t> vs. Microservices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2022-02-10T05:42:30Z</dcterms:created>
  <dc:creator>Nir Shiloni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